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5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80" r:id="rId13"/>
    <p:sldId id="281" r:id="rId14"/>
    <p:sldId id="282" r:id="rId15"/>
    <p:sldId id="284" r:id="rId16"/>
    <p:sldId id="285" r:id="rId17"/>
    <p:sldId id="286" r:id="rId18"/>
    <p:sldId id="287" r:id="rId19"/>
    <p:sldId id="288" r:id="rId20"/>
    <p:sldId id="289" r:id="rId21"/>
    <p:sldId id="283" r:id="rId22"/>
    <p:sldId id="290" r:id="rId23"/>
    <p:sldId id="291" r:id="rId24"/>
    <p:sldId id="292" r:id="rId25"/>
    <p:sldId id="293" r:id="rId26"/>
    <p:sldId id="294" r:id="rId27"/>
    <p:sldId id="296" r:id="rId28"/>
    <p:sldId id="297" r:id="rId29"/>
    <p:sldId id="298" r:id="rId30"/>
    <p:sldId id="299" r:id="rId31"/>
    <p:sldId id="301" r:id="rId32"/>
    <p:sldId id="304" r:id="rId33"/>
    <p:sldId id="305" r:id="rId34"/>
    <p:sldId id="306" r:id="rId35"/>
    <p:sldId id="308" r:id="rId36"/>
    <p:sldId id="307" r:id="rId37"/>
    <p:sldId id="310" r:id="rId38"/>
    <p:sldId id="311" r:id="rId39"/>
    <p:sldId id="312" r:id="rId40"/>
    <p:sldId id="313" r:id="rId41"/>
    <p:sldId id="314" r:id="rId42"/>
    <p:sldId id="256" r:id="rId43"/>
    <p:sldId id="257" r:id="rId44"/>
    <p:sldId id="258" r:id="rId45"/>
    <p:sldId id="259" r:id="rId46"/>
    <p:sldId id="260" r:id="rId47"/>
    <p:sldId id="261" r:id="rId48"/>
    <p:sldId id="262" r:id="rId49"/>
    <p:sldId id="263" r:id="rId50"/>
    <p:sldId id="264" r:id="rId51"/>
    <p:sldId id="265" r:id="rId52"/>
    <p:sldId id="266" r:id="rId53"/>
    <p:sldId id="267" r:id="rId54"/>
    <p:sldId id="269" r:id="rId55"/>
    <p:sldId id="268" r:id="rId5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EECC0E7-FAEB-4F14-9DFB-B056D94CA69E}">
          <p14:sldIdLst>
            <p14:sldId id="295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4"/>
            <p14:sldId id="285"/>
            <p14:sldId id="286"/>
            <p14:sldId id="287"/>
            <p14:sldId id="288"/>
            <p14:sldId id="289"/>
            <p14:sldId id="283"/>
            <p14:sldId id="290"/>
            <p14:sldId id="291"/>
            <p14:sldId id="292"/>
            <p14:sldId id="293"/>
            <p14:sldId id="294"/>
            <p14:sldId id="296"/>
            <p14:sldId id="297"/>
            <p14:sldId id="298"/>
            <p14:sldId id="299"/>
            <p14:sldId id="301"/>
            <p14:sldId id="304"/>
            <p14:sldId id="305"/>
            <p14:sldId id="306"/>
            <p14:sldId id="308"/>
            <p14:sldId id="307"/>
            <p14:sldId id="310"/>
            <p14:sldId id="311"/>
            <p14:sldId id="312"/>
            <p14:sldId id="313"/>
            <p14:sldId id="314"/>
            <p14:sldId id="256"/>
            <p14:sldId id="257"/>
            <p14:sldId id="258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9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1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jpe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jpeg>
</file>

<file path=ppt/media/image51.jpeg>
</file>

<file path=ppt/media/image52.jpeg>
</file>

<file path=ppt/media/image53.png>
</file>

<file path=ppt/media/image54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4FA819-E522-912F-CD06-8CAC195F17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FEAE0A-916B-2543-BDE9-9702669DEB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A4C6E7-1FAB-1EDE-5973-F2150C868A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D8DDE-3704-CE83-1C04-5911CFC31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7E2BF-C94F-7B76-A4AB-6D3FA3A827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8740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033184-E51D-689D-2D49-EAFDB1378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AF8D7B-539C-5BC2-8A0F-0D0214FE6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977B0-F318-277E-8DDD-6E9833A02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25E9B4-895C-DE05-D6E0-3C164078DA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027FB0-C225-AC01-45CC-D4DA45A07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4123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6D4970-E08E-1952-5A11-8005CC559A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E846F-EB4A-437E-0F42-22D6B19FB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0C2D8-7F8D-BF7C-97E7-EF7B002BC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034400-6355-A318-605D-CE9B444CC4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D7BEEB-BFF0-BEA5-3ED7-20276F01B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6371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BD29D4-245D-8F4B-0FAA-BE9116472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2634BD-9917-13D7-B7B5-B61B762B75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7A1100-1878-6472-05B6-E887FF9D5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B23A05-C529-1C2A-FE51-840AC6CE6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1FB939-7EE8-6377-0C03-0DC65A67A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953433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DCDEC-34DB-0BF8-64A6-AA58F4BCF2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30FE2F-BB3A-5908-7FA8-88289B92F5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5F9AE8-3B83-F266-6B90-2A5C5276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BFD13-64F5-F99C-1DB0-C6C7C33BC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1DEA0D-69B6-EE2B-704C-CE13490DA5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047743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5F6FB-2BF6-15DA-5708-495D40172C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3F648A-3F6D-CFC3-4348-A29D0556ED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87E224-0512-F567-7179-00F82A3E2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C1C7A11-640B-0DBF-36F1-EA504D43C9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17359-6F18-EA47-4F1A-0EE678297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84FA5F-654D-E5E9-354A-7B8F1F19C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03623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3605A-256B-72F7-D4A7-B6FDFBCBAF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8EDD5-0EF8-DA50-1175-240B968256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81F981-F68C-5091-590C-8B163158F8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9C8E6D-20DF-D944-CDFD-3669413F15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F0119C-C003-7B79-13A4-E54078F883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815CA66-40C6-F527-0ADB-A4F737BC2F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482BF9-3AA0-28CF-6F2D-918B80CF69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5C07C99-019D-DDD8-F965-C81FE65DA0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64973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B91F2F-8705-BC50-72C7-C5B32C27F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4E85FF3-D839-C607-3D7A-88E1D65CA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E7A965E-B5CE-2E5A-4D43-B1ABA199FC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800721-12D1-E613-F7E1-E447B0D1F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415801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80FA5B-0827-8BB1-2C42-02DDC2AA4B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402C18-0A98-66E2-D55E-0902D3A27B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8B206C-ABA9-6C3B-6412-B1251F0410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764199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7761C6-80FD-2DE9-5F50-BDDAE438A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94D1C-4F5D-357C-87B5-81F79A0B3D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B76719-3F6B-829E-0F61-F4E933F831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317463-80CA-19AC-3AC1-A4ADD8246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9D8BE0-6E5D-3521-DCAF-885853B97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3EF9DE-3A0C-202C-4BD5-718E376BF2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6343932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93FA5-AADB-1C4E-3BA2-86F8C8B51C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C37169C-33DE-BA19-91DA-1F2F4A006AC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43C6FC-B352-6513-9B2C-4FA71C283F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B18525-12C6-8CFD-1802-27C6C4F8D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923216-50BB-2431-4013-43321E3F4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51D7027-71CE-8BF2-A76F-34724B07D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878371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D30A7D4-0397-B41D-DEAB-2DDDFE5D1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7154BA-767B-93E2-D6A8-2930EDBA99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649A24-AE25-9B88-D6D2-18E9AF99CF1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DD2FB8-935C-4324-A735-8C2071DA1B16}" type="datetimeFigureOut">
              <a:rPr lang="en-IN" smtClean="0"/>
              <a:t>10-05-2023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2BD481-FDDF-7594-1D25-600E5364A4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B09A2-E877-30E3-9BE5-CE3D907452E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C27D04-4A8A-4F17-BAFC-3871B0758FFD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05661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5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6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simplilearn.com/tutorials/programming-tutorial/first-programming-language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jpe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jpeg"/><Relationship Id="rId2" Type="http://schemas.openxmlformats.org/officeDocument/2006/relationships/image" Target="../media/image51.jpe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020A5E-E66B-6272-E516-A0814333D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1F2A6-4CA5-2734-A425-C1889A169C6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B6631C-3655-894F-5FBC-2836E64E54F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584" b="22449"/>
          <a:stretch/>
        </p:blipFill>
        <p:spPr>
          <a:xfrm>
            <a:off x="-942391" y="0"/>
            <a:ext cx="1445311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5604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C63CA-E7B3-65C7-BDBD-8F16CDBF4E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62934-53CC-E45E-6F5E-6A48F9322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B7C8281-824E-AE9E-A0A3-ABE5CDD234B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333"/>
          <a:stretch/>
        </p:blipFill>
        <p:spPr>
          <a:xfrm>
            <a:off x="0" y="0"/>
            <a:ext cx="12192000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315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40E9C-E048-F36B-5831-8F1C8C09C5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591A9-9114-E377-B464-60D1BB34E3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D70A01-01D7-253B-A47B-EB68BB848E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878"/>
          <a:stretch/>
        </p:blipFill>
        <p:spPr>
          <a:xfrm>
            <a:off x="0" y="0"/>
            <a:ext cx="12192000" cy="590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57864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A8404B-CA10-BECA-D6F9-352B39A6F9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A36D48-4000-FF30-10E2-C4825CCB25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F606170-97A3-322A-D3F5-CDCF60C504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97"/>
          <a:stretch/>
        </p:blipFill>
        <p:spPr>
          <a:xfrm>
            <a:off x="0" y="0"/>
            <a:ext cx="12192000" cy="595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56636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265270-23BC-BA6F-4F33-D98BC237C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AB5334-A0BA-876E-4CF3-750E95F77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9C2356-B9A8-0AB8-476C-BF2D3DBBF9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564"/>
          <a:stretch/>
        </p:blipFill>
        <p:spPr>
          <a:xfrm>
            <a:off x="0" y="0"/>
            <a:ext cx="12192000" cy="6064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91415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6C618-D424-26D7-315A-E9B62AD6A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AE679D-ED72-D181-16CB-F329D63668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607948-28B1-9FE5-17B6-1E9A7D0C07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6190"/>
          <a:stretch/>
        </p:blipFill>
        <p:spPr>
          <a:xfrm>
            <a:off x="0" y="0"/>
            <a:ext cx="12192000" cy="574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60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23055-838B-4579-AA3A-5DBC8A509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706E68-5FDB-4595-ABCD-C8BBBC88B4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344F97-ABF7-A23D-48C3-976FFB9F30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021"/>
          <a:stretch/>
        </p:blipFill>
        <p:spPr>
          <a:xfrm>
            <a:off x="0" y="0"/>
            <a:ext cx="12192000" cy="6102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020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45AB3-428E-A23F-8F28-AC8ABD0061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6A598-DDDB-84F6-0A52-FF30D11EFD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9ECE53-EF3C-34AC-797F-E3A5A78F16B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429"/>
          <a:stretch/>
        </p:blipFill>
        <p:spPr>
          <a:xfrm>
            <a:off x="0" y="0"/>
            <a:ext cx="12192000" cy="6074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9617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5311AA-BDBC-D47E-CB77-70DA31CF31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6A2287-9C3B-A3FC-BBB4-732AC4D5F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0D8090-165B-BD0F-2AE3-31DF459B8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A6A5169-2B83-1F68-3045-CB9CB23FD31A}"/>
              </a:ext>
            </a:extLst>
          </p:cNvPr>
          <p:cNvSpPr/>
          <p:nvPr/>
        </p:nvSpPr>
        <p:spPr>
          <a:xfrm>
            <a:off x="10291665" y="6102220"/>
            <a:ext cx="1642188" cy="541176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3337984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190C9-FAAD-E357-BE5F-454D5BD19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19C15-5175-4033-B7BC-B8C8F767A7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46AEEB4-BE0A-E8D4-07F0-E58F9961BA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1006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E7A13-1852-54A0-45E3-6CB6C8F673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C7F4D7-A4A9-9387-1798-237F936AE2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31F44E4-F458-A5CB-B6CA-6336D2887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8E1528E-FC35-3B0C-539F-CBEF333CE283}"/>
              </a:ext>
            </a:extLst>
          </p:cNvPr>
          <p:cNvSpPr/>
          <p:nvPr/>
        </p:nvSpPr>
        <p:spPr>
          <a:xfrm>
            <a:off x="10273004" y="5999584"/>
            <a:ext cx="1539551" cy="49329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40978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4AC2D-FD84-55A6-D9A8-EA770F88DE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97A705-3520-647B-B933-35A35C4395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48E993-5AF6-043D-A882-A46D1F3FDC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837"/>
          <a:stretch/>
        </p:blipFill>
        <p:spPr>
          <a:xfrm>
            <a:off x="0" y="0"/>
            <a:ext cx="12192000" cy="604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3105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ED2BB-B576-E4AA-2B09-D4D3A1E90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87DE92-0405-D7EE-A46F-81934633B8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8DE130-8B62-DCE6-681D-6B912C5C97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973"/>
          <a:stretch/>
        </p:blipFill>
        <p:spPr>
          <a:xfrm>
            <a:off x="0" y="0"/>
            <a:ext cx="12192000" cy="603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56457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D89D37-DD39-6CE3-3B22-975A7AD92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B8542-48A1-7082-5B3C-101B51D4F8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BCAEC4-076B-38E6-DBEB-CA53A6620D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84327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C4F6EC-8C9A-EB84-45C5-E88CFFC1F1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818C0-BA32-6903-5232-191B302D3B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86F71F8-3972-575D-0BC0-CB5073862A1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9" b="13061"/>
          <a:stretch/>
        </p:blipFill>
        <p:spPr>
          <a:xfrm>
            <a:off x="0" y="531845"/>
            <a:ext cx="12192000" cy="5794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7214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1F2A3-66D4-5772-B5FA-33D6A896A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93C7E4-4E3E-116E-58A7-40A60DE235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83625D-B30A-A7A6-8FF7-845BCFF9CF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41" b="84898"/>
          <a:stretch/>
        </p:blipFill>
        <p:spPr>
          <a:xfrm>
            <a:off x="0" y="9325"/>
            <a:ext cx="12192000" cy="89574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963B074-8416-E4C9-0DFF-2994885E57A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486" b="27616"/>
          <a:stretch/>
        </p:blipFill>
        <p:spPr>
          <a:xfrm>
            <a:off x="0" y="866206"/>
            <a:ext cx="12192000" cy="30791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3D8217C-2607-C142-838D-171AA8F45D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7936" b="27755"/>
          <a:stretch/>
        </p:blipFill>
        <p:spPr>
          <a:xfrm>
            <a:off x="74645" y="3875286"/>
            <a:ext cx="12192000" cy="3038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7687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CE1F26-CF51-F5BF-F200-9E0E94AF15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19B85-6D81-07FE-D796-55809F1F611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93C7228-3A6E-D07E-3866-6F3BD6BCDD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878"/>
          <a:stretch/>
        </p:blipFill>
        <p:spPr>
          <a:xfrm>
            <a:off x="0" y="0"/>
            <a:ext cx="12192000" cy="5906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3611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88977F-6317-F205-7918-9912084D8E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57B38D-2869-6A4B-3338-FADC84DAF0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C7D7530-7A64-FE17-EF15-D45622A20D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56" b="14015"/>
          <a:stretch/>
        </p:blipFill>
        <p:spPr>
          <a:xfrm>
            <a:off x="0" y="195943"/>
            <a:ext cx="12192000" cy="5701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35939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E09D3-DB4B-F3F1-CF5B-BD0D00508A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44FF8B-6DE5-1B34-08CB-48F6784008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9A8035C-2491-8687-9A88-92B9D21C49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48" b="14287"/>
          <a:stretch/>
        </p:blipFill>
        <p:spPr>
          <a:xfrm>
            <a:off x="0" y="167950"/>
            <a:ext cx="12192000" cy="5710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439702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0FB6BD-B236-818F-A32E-B8C08DE59D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E62A7E-205E-0115-503C-5DCD2AE091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376" y="243211"/>
            <a:ext cx="11327248" cy="6371577"/>
          </a:xfrm>
        </p:spPr>
      </p:pic>
    </p:spTree>
    <p:extLst>
      <p:ext uri="{BB962C8B-B14F-4D97-AF65-F5344CB8AC3E}">
        <p14:creationId xmlns:p14="http://schemas.microsoft.com/office/powerpoint/2010/main" val="165274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C2E4B-655E-CA21-ADA6-FB4B22EED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Table of Contents</a:t>
            </a:r>
            <a:b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94159A-2216-4D44-492B-F4ABEBC35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80393"/>
            <a:ext cx="10515600" cy="4351338"/>
          </a:xfrm>
        </p:spPr>
        <p:txBody>
          <a:bodyPr>
            <a:normAutofit/>
          </a:bodyPr>
          <a:lstStyle/>
          <a:p>
            <a:pPr algn="l"/>
            <a:r>
              <a:rPr lang="en-US" b="0" i="0" u="none" strike="noStrike" dirty="0">
                <a:solidFill>
                  <a:srgbClr val="1179EF"/>
                </a:solidFill>
                <a:effectLst/>
                <a:latin typeface="Roboto" panose="02000000000000000000" pitchFamily="2" charset="0"/>
              </a:rPr>
              <a:t>Features</a:t>
            </a: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u="none" strike="noStrike" dirty="0">
                <a:solidFill>
                  <a:srgbClr val="1179EF"/>
                </a:solidFill>
                <a:effectLst/>
                <a:latin typeface="Roboto" panose="02000000000000000000" pitchFamily="2" charset="0"/>
              </a:rPr>
              <a:t>Use Cases</a:t>
            </a: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u="none" strike="noStrike" dirty="0">
                <a:solidFill>
                  <a:srgbClr val="1179EF"/>
                </a:solidFill>
                <a:effectLst/>
                <a:latin typeface="Roboto" panose="02000000000000000000" pitchFamily="2" charset="0"/>
              </a:rPr>
              <a:t>Performance</a:t>
            </a: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u="none" strike="noStrike" dirty="0">
                <a:solidFill>
                  <a:srgbClr val="1179EF"/>
                </a:solidFill>
                <a:effectLst/>
                <a:latin typeface="Roboto" panose="02000000000000000000" pitchFamily="2" charset="0"/>
              </a:rPr>
              <a:t>Data Binding</a:t>
            </a: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u="none" strike="noStrike" dirty="0">
                <a:solidFill>
                  <a:srgbClr val="1179EF"/>
                </a:solidFill>
                <a:effectLst/>
                <a:latin typeface="Roboto" panose="02000000000000000000" pitchFamily="2" charset="0"/>
              </a:rPr>
              <a:t>Scripting Language</a:t>
            </a: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u="none" strike="noStrike" dirty="0">
                <a:solidFill>
                  <a:srgbClr val="1179EF"/>
                </a:solidFill>
                <a:effectLst/>
                <a:latin typeface="Roboto" panose="02000000000000000000" pitchFamily="2" charset="0"/>
              </a:rPr>
              <a:t>Testing</a:t>
            </a: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u="none" strike="noStrike" dirty="0">
                <a:solidFill>
                  <a:srgbClr val="1179EF"/>
                </a:solidFill>
                <a:effectLst/>
                <a:latin typeface="Roboto" panose="02000000000000000000" pitchFamily="2" charset="0"/>
              </a:rPr>
              <a:t>Community Support</a:t>
            </a: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l"/>
            <a:r>
              <a:rPr lang="en-US" b="0" i="0" u="none" strike="noStrike" dirty="0">
                <a:solidFill>
                  <a:srgbClr val="1179EF"/>
                </a:solidFill>
                <a:effectLst/>
                <a:latin typeface="Roboto" panose="02000000000000000000" pitchFamily="2" charset="0"/>
              </a:rPr>
              <a:t>Growth Curve</a:t>
            </a: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767152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A29B-EF55-6666-50F0-D3A21E3C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852"/>
            <a:ext cx="10515600" cy="1325563"/>
          </a:xfrm>
        </p:spPr>
        <p:txBody>
          <a:bodyPr>
            <a:normAutofit/>
          </a:bodyPr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Features</a:t>
            </a:r>
            <a:b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3A87B-57D2-5186-254B-2605BE23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82" y="2103438"/>
            <a:ext cx="3593841" cy="4351338"/>
          </a:xfrm>
        </p:spPr>
        <p:txBody>
          <a:bodyPr>
            <a:normAutofit fontScale="62500" lnSpcReduction="20000"/>
          </a:bodyPr>
          <a:lstStyle/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An open-source, front-end library developed by Facebook 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Used for creating web and mobile applications.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it’s only the view layer and not a complete architecture.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React is very flexible and can be connected with several packages that have been developed for it, which helps in the development of a complete application.</a:t>
            </a:r>
          </a:p>
          <a:p>
            <a:pPr algn="just">
              <a:lnSpc>
                <a:spcPct val="120000"/>
              </a:lnSpc>
            </a:pP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24C97F-9EEE-9718-60A9-C93C3F3F88D7}"/>
              </a:ext>
            </a:extLst>
          </p:cNvPr>
          <p:cNvSpPr txBox="1">
            <a:spLocks/>
          </p:cNvSpPr>
          <p:nvPr/>
        </p:nvSpPr>
        <p:spPr>
          <a:xfrm>
            <a:off x="1621971" y="1299596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React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4CF926-EE23-8539-A4B4-A883BE22A8B0}"/>
              </a:ext>
            </a:extLst>
          </p:cNvPr>
          <p:cNvSpPr txBox="1">
            <a:spLocks/>
          </p:cNvSpPr>
          <p:nvPr/>
        </p:nvSpPr>
        <p:spPr>
          <a:xfrm>
            <a:off x="5215812" y="1299595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Angular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DFAE29-1F53-CD7C-FBBB-D19B35D3E704}"/>
              </a:ext>
            </a:extLst>
          </p:cNvPr>
          <p:cNvSpPr txBox="1">
            <a:spLocks/>
          </p:cNvSpPr>
          <p:nvPr/>
        </p:nvSpPr>
        <p:spPr>
          <a:xfrm>
            <a:off x="4446038" y="2103438"/>
            <a:ext cx="35938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sz="2100" dirty="0">
                <a:solidFill>
                  <a:srgbClr val="51565E"/>
                </a:solidFill>
                <a:latin typeface="Roboto" panose="02000000000000000000" pitchFamily="2" charset="0"/>
              </a:rPr>
              <a:t>an open-source, front-end framework developed by Google</a:t>
            </a:r>
          </a:p>
          <a:p>
            <a:pPr algn="just">
              <a:lnSpc>
                <a:spcPct val="120000"/>
              </a:lnSpc>
            </a:pPr>
            <a:r>
              <a:rPr lang="en-US" sz="2100" dirty="0">
                <a:solidFill>
                  <a:srgbClr val="51565E"/>
                </a:solidFill>
                <a:latin typeface="Roboto" panose="02000000000000000000" pitchFamily="2" charset="0"/>
              </a:rPr>
              <a:t>Used for creating web applications. </a:t>
            </a:r>
          </a:p>
          <a:p>
            <a:pPr algn="just">
              <a:lnSpc>
                <a:spcPct val="120000"/>
              </a:lnSpc>
            </a:pPr>
            <a:r>
              <a:rPr lang="en-US" sz="2100" dirty="0">
                <a:solidFill>
                  <a:srgbClr val="51565E"/>
                </a:solidFill>
                <a:latin typeface="Roboto" panose="02000000000000000000" pitchFamily="2" charset="0"/>
              </a:rPr>
              <a:t>MVC Architecture</a:t>
            </a:r>
          </a:p>
          <a:p>
            <a:pPr algn="just">
              <a:lnSpc>
                <a:spcPct val="120000"/>
              </a:lnSpc>
            </a:pPr>
            <a:r>
              <a:rPr lang="en-US" sz="2100" dirty="0">
                <a:solidFill>
                  <a:srgbClr val="51565E"/>
                </a:solidFill>
                <a:latin typeface="Roboto" panose="02000000000000000000" pitchFamily="2" charset="0"/>
              </a:rPr>
              <a:t>The advantage here is that you don’t need to go through packages and then select from those. </a:t>
            </a:r>
            <a:endParaRPr lang="en-IN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0046AD-513E-1354-49F6-6C7BDD42F958}"/>
              </a:ext>
            </a:extLst>
          </p:cNvPr>
          <p:cNvSpPr txBox="1">
            <a:spLocks/>
          </p:cNvSpPr>
          <p:nvPr/>
        </p:nvSpPr>
        <p:spPr>
          <a:xfrm>
            <a:off x="8184503" y="2057174"/>
            <a:ext cx="3593841" cy="470752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51565E"/>
                </a:solidFill>
                <a:latin typeface="Roboto" panose="02000000000000000000" pitchFamily="2" charset="0"/>
              </a:rPr>
              <a:t>An open-source, front-end library developed by Evan You, an ex-Google employee. </a:t>
            </a:r>
          </a:p>
          <a:p>
            <a:pPr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51565E"/>
                </a:solidFill>
                <a:latin typeface="Roboto" panose="02000000000000000000" pitchFamily="2" charset="0"/>
              </a:rPr>
              <a:t>Vue is used for creating web applications</a:t>
            </a:r>
          </a:p>
          <a:p>
            <a:pPr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300" dirty="0">
                <a:solidFill>
                  <a:srgbClr val="51565E"/>
                </a:solidFill>
                <a:latin typeface="Roboto" panose="02000000000000000000" pitchFamily="2" charset="0"/>
              </a:rPr>
              <a:t>The packages developed for Vue are lesser than that of React due to its lower popularity, which makes it a challenge to select packages that provide functionality relevant to a particular scenario.</a:t>
            </a:r>
          </a:p>
          <a:p>
            <a:pPr algn="just">
              <a:lnSpc>
                <a:spcPct val="120000"/>
              </a:lnSpc>
            </a:pPr>
            <a:endParaRPr lang="en-IN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F266C1-B471-2F34-B24F-2987B7D60F7E}"/>
              </a:ext>
            </a:extLst>
          </p:cNvPr>
          <p:cNvSpPr txBox="1">
            <a:spLocks/>
          </p:cNvSpPr>
          <p:nvPr/>
        </p:nvSpPr>
        <p:spPr>
          <a:xfrm>
            <a:off x="9530443" y="1299594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Vue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263888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E5EB5D-5A4D-1631-E7CD-7B2D42EE3E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93A4B-2B48-FD19-253F-1859017559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5D55AF7-AB58-A025-C5FE-FCF2450331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973"/>
          <a:stretch/>
        </p:blipFill>
        <p:spPr>
          <a:xfrm>
            <a:off x="0" y="0"/>
            <a:ext cx="12192000" cy="60369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620285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102E0-D332-0F08-BED2-A78855849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2D16BE8-E3CF-C4B8-BE66-B835FF30E3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367" y="2006939"/>
            <a:ext cx="8625265" cy="3988709"/>
          </a:xfrm>
        </p:spPr>
      </p:pic>
    </p:spTree>
    <p:extLst>
      <p:ext uri="{BB962C8B-B14F-4D97-AF65-F5344CB8AC3E}">
        <p14:creationId xmlns:p14="http://schemas.microsoft.com/office/powerpoint/2010/main" val="109095068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A29B-EF55-6666-50F0-D3A21E3C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95" y="-80352"/>
            <a:ext cx="3945683" cy="1325563"/>
          </a:xfrm>
        </p:spPr>
        <p:txBody>
          <a:bodyPr>
            <a:normAutofit fontScale="90000"/>
          </a:bodyPr>
          <a:lstStyle/>
          <a:p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Use Cases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b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3A87B-57D2-5186-254B-2605BE23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909" y="1055987"/>
            <a:ext cx="3593841" cy="1498178"/>
          </a:xfrm>
        </p:spPr>
        <p:txBody>
          <a:bodyPr>
            <a:normAutofit fontScale="77500" lnSpcReduction="20000"/>
          </a:bodyPr>
          <a:lstStyle/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565E"/>
                </a:solidFill>
                <a:latin typeface="Roboto" panose="02000000000000000000" pitchFamily="2" charset="0"/>
              </a:rPr>
              <a:t>I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nitially released in March 2013 and is extensively used by Facebook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just">
              <a:lnSpc>
                <a:spcPct val="120000"/>
              </a:lnSpc>
            </a:pP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24C97F-9EEE-9718-60A9-C93C3F3F88D7}"/>
              </a:ext>
            </a:extLst>
          </p:cNvPr>
          <p:cNvSpPr txBox="1">
            <a:spLocks/>
          </p:cNvSpPr>
          <p:nvPr/>
        </p:nvSpPr>
        <p:spPr>
          <a:xfrm>
            <a:off x="1600199" y="479513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React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4CF926-EE23-8539-A4B4-A883BE22A8B0}"/>
              </a:ext>
            </a:extLst>
          </p:cNvPr>
          <p:cNvSpPr txBox="1">
            <a:spLocks/>
          </p:cNvSpPr>
          <p:nvPr/>
        </p:nvSpPr>
        <p:spPr>
          <a:xfrm>
            <a:off x="5187820" y="393205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Angular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0046AD-513E-1354-49F6-6C7BDD42F958}"/>
              </a:ext>
            </a:extLst>
          </p:cNvPr>
          <p:cNvSpPr txBox="1">
            <a:spLocks/>
          </p:cNvSpPr>
          <p:nvPr/>
        </p:nvSpPr>
        <p:spPr>
          <a:xfrm>
            <a:off x="8160557" y="1055986"/>
            <a:ext cx="3593841" cy="4707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-US" sz="2200" dirty="0">
                <a:solidFill>
                  <a:srgbClr val="51565E"/>
                </a:solidFill>
                <a:latin typeface="Roboto" panose="02000000000000000000" pitchFamily="2" charset="0"/>
              </a:rPr>
              <a:t>Initially released in February 2014 by ex-Google employee Evan You.</a:t>
            </a:r>
            <a:endParaRPr lang="en-IN" sz="2200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F266C1-B471-2F34-B24F-2987B7D60F7E}"/>
              </a:ext>
            </a:extLst>
          </p:cNvPr>
          <p:cNvSpPr txBox="1">
            <a:spLocks/>
          </p:cNvSpPr>
          <p:nvPr/>
        </p:nvSpPr>
        <p:spPr>
          <a:xfrm>
            <a:off x="9390484" y="369453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Vue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FE2F3D8-2BCF-8695-9F53-40253C9D15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005" y="2242995"/>
            <a:ext cx="3347146" cy="461500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EF304BD-7791-BCF7-3165-C6FB5935E9A0}"/>
              </a:ext>
            </a:extLst>
          </p:cNvPr>
          <p:cNvSpPr txBox="1"/>
          <p:nvPr/>
        </p:nvSpPr>
        <p:spPr>
          <a:xfrm>
            <a:off x="4405411" y="1055986"/>
            <a:ext cx="359384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51565E"/>
                </a:solidFill>
                <a:latin typeface="Roboto" panose="02000000000000000000" pitchFamily="2" charset="0"/>
              </a:rPr>
              <a:t>Angular is a TypeScript-based JavaScript framework and was initially released in October 2010.</a:t>
            </a:r>
            <a:endParaRPr lang="en-IN" sz="2200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F18A265-30E7-9FDF-3EA5-0104A1CFB4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6716" y="2467857"/>
            <a:ext cx="3058568" cy="424386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13F5030D-A2F9-DC77-AD3B-65E9194954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7010" y="2412058"/>
            <a:ext cx="3446081" cy="4355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03449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A29B-EF55-6666-50F0-D3A21E3C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595" y="-80352"/>
            <a:ext cx="3945683" cy="1325563"/>
          </a:xfrm>
        </p:spPr>
        <p:txBody>
          <a:bodyPr>
            <a:normAutofit fontScale="90000"/>
          </a:bodyPr>
          <a:lstStyle/>
          <a:p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Performances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b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3A87B-57D2-5186-254B-2605BE23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8909" y="1055987"/>
            <a:ext cx="3593841" cy="1498178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565E"/>
                </a:solidFill>
                <a:latin typeface="Roboto" panose="02000000000000000000" pitchFamily="2" charset="0"/>
              </a:rPr>
              <a:t>Virtual DOM</a:t>
            </a: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pPr algn="just">
              <a:lnSpc>
                <a:spcPct val="120000"/>
              </a:lnSpc>
            </a:pP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24C97F-9EEE-9718-60A9-C93C3F3F88D7}"/>
              </a:ext>
            </a:extLst>
          </p:cNvPr>
          <p:cNvSpPr txBox="1">
            <a:spLocks/>
          </p:cNvSpPr>
          <p:nvPr/>
        </p:nvSpPr>
        <p:spPr>
          <a:xfrm>
            <a:off x="1600199" y="479513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React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4CF926-EE23-8539-A4B4-A883BE22A8B0}"/>
              </a:ext>
            </a:extLst>
          </p:cNvPr>
          <p:cNvSpPr txBox="1">
            <a:spLocks/>
          </p:cNvSpPr>
          <p:nvPr/>
        </p:nvSpPr>
        <p:spPr>
          <a:xfrm>
            <a:off x="5187820" y="393205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Angular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0046AD-513E-1354-49F6-6C7BDD42F958}"/>
              </a:ext>
            </a:extLst>
          </p:cNvPr>
          <p:cNvSpPr txBox="1">
            <a:spLocks/>
          </p:cNvSpPr>
          <p:nvPr/>
        </p:nvSpPr>
        <p:spPr>
          <a:xfrm>
            <a:off x="8160557" y="1055986"/>
            <a:ext cx="3593841" cy="4707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-US" sz="2200" dirty="0">
                <a:solidFill>
                  <a:srgbClr val="51565E"/>
                </a:solidFill>
                <a:latin typeface="Roboto" panose="02000000000000000000" pitchFamily="2" charset="0"/>
              </a:rPr>
              <a:t>Virtual DOM</a:t>
            </a:r>
            <a:endParaRPr lang="en-IN" sz="2200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F266C1-B471-2F34-B24F-2987B7D60F7E}"/>
              </a:ext>
            </a:extLst>
          </p:cNvPr>
          <p:cNvSpPr txBox="1">
            <a:spLocks/>
          </p:cNvSpPr>
          <p:nvPr/>
        </p:nvSpPr>
        <p:spPr>
          <a:xfrm>
            <a:off x="9390484" y="369453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Vue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EF304BD-7791-BCF7-3165-C6FB5935E9A0}"/>
              </a:ext>
            </a:extLst>
          </p:cNvPr>
          <p:cNvSpPr txBox="1"/>
          <p:nvPr/>
        </p:nvSpPr>
        <p:spPr>
          <a:xfrm>
            <a:off x="5063145" y="1142294"/>
            <a:ext cx="359384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200" dirty="0">
                <a:solidFill>
                  <a:srgbClr val="51565E"/>
                </a:solidFill>
                <a:latin typeface="Roboto" panose="02000000000000000000" pitchFamily="2" charset="0"/>
              </a:rPr>
              <a:t>Real DOM</a:t>
            </a:r>
            <a:endParaRPr lang="en-IN" sz="2200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B52EDF5-A5DA-BD92-EAD9-C3A81C2C52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956" y="1753975"/>
            <a:ext cx="3603526" cy="23573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C955773-170B-A5C1-FB3F-30E0BDEFF9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7970" y="1691730"/>
            <a:ext cx="4334383" cy="2419595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DC4B28C-9C04-8846-24EF-07D9F5C11E8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1463" y="4153606"/>
            <a:ext cx="6503882" cy="2464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29514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A29B-EF55-6666-50F0-D3A21E3C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5" y="430797"/>
            <a:ext cx="11702143" cy="1325563"/>
          </a:xfrm>
        </p:spPr>
        <p:txBody>
          <a:bodyPr>
            <a:normAutofit fontScale="90000"/>
          </a:bodyPr>
          <a:lstStyle/>
          <a:p>
            <a:pPr algn="just">
              <a:lnSpc>
                <a:spcPct val="150000"/>
              </a:lnSpc>
            </a:pPr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Data Binding  </a:t>
            </a:r>
            <a:r>
              <a:rPr lang="en-US" sz="2200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“Data binding is a process that allows an internet user to manipulate Web page elements using a Web browser. It is used in Web pages that contain interactive components such as forms, calculators, tutorials, and games.”</a:t>
            </a:r>
            <a:br>
              <a:rPr lang="en-US" sz="2000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3A87B-57D2-5186-254B-2605BE23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82" y="2943198"/>
            <a:ext cx="3593841" cy="4351338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One Way Binding</a:t>
            </a:r>
          </a:p>
          <a:p>
            <a:pPr algn="just">
              <a:lnSpc>
                <a:spcPct val="120000"/>
              </a:lnSpc>
            </a:pP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24C97F-9EEE-9718-60A9-C93C3F3F88D7}"/>
              </a:ext>
            </a:extLst>
          </p:cNvPr>
          <p:cNvSpPr txBox="1">
            <a:spLocks/>
          </p:cNvSpPr>
          <p:nvPr/>
        </p:nvSpPr>
        <p:spPr>
          <a:xfrm>
            <a:off x="1621971" y="2139356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React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4CF926-EE23-8539-A4B4-A883BE22A8B0}"/>
              </a:ext>
            </a:extLst>
          </p:cNvPr>
          <p:cNvSpPr txBox="1">
            <a:spLocks/>
          </p:cNvSpPr>
          <p:nvPr/>
        </p:nvSpPr>
        <p:spPr>
          <a:xfrm>
            <a:off x="5215812" y="2139355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Angular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DFAE29-1F53-CD7C-FBBB-D19B35D3E704}"/>
              </a:ext>
            </a:extLst>
          </p:cNvPr>
          <p:cNvSpPr txBox="1">
            <a:spLocks/>
          </p:cNvSpPr>
          <p:nvPr/>
        </p:nvSpPr>
        <p:spPr>
          <a:xfrm>
            <a:off x="4446038" y="2943198"/>
            <a:ext cx="35938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sz="2100" dirty="0">
                <a:solidFill>
                  <a:srgbClr val="51565E"/>
                </a:solidFill>
                <a:latin typeface="Roboto" panose="02000000000000000000" pitchFamily="2" charset="0"/>
              </a:rPr>
              <a:t>Two Way Binding</a:t>
            </a:r>
          </a:p>
          <a:p>
            <a:pPr marL="0" indent="0" algn="just">
              <a:lnSpc>
                <a:spcPct val="120000"/>
              </a:lnSpc>
              <a:buNone/>
            </a:pPr>
            <a:endParaRPr lang="en-IN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0046AD-513E-1354-49F6-6C7BDD42F958}"/>
              </a:ext>
            </a:extLst>
          </p:cNvPr>
          <p:cNvSpPr txBox="1">
            <a:spLocks/>
          </p:cNvSpPr>
          <p:nvPr/>
        </p:nvSpPr>
        <p:spPr>
          <a:xfrm>
            <a:off x="8184503" y="2896934"/>
            <a:ext cx="3593841" cy="4707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Both one-way binding and two-way binding, which is called reactive two-way data binding. It automatically selects the correct way to update the elements based on the type of input.</a:t>
            </a:r>
            <a:endParaRPr lang="en-IN" sz="36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F266C1-B471-2F34-B24F-2987B7D60F7E}"/>
              </a:ext>
            </a:extLst>
          </p:cNvPr>
          <p:cNvSpPr txBox="1">
            <a:spLocks/>
          </p:cNvSpPr>
          <p:nvPr/>
        </p:nvSpPr>
        <p:spPr>
          <a:xfrm>
            <a:off x="9530443" y="2139354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Vue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A102FB6-289B-70AC-1374-77FB0943CE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656" y="4023702"/>
            <a:ext cx="3495113" cy="169637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5036F2B-DFE0-D5A6-9A17-4EA1184500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6069" y="4023702"/>
            <a:ext cx="3439861" cy="1645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41676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A29B-EF55-6666-50F0-D3A21E3C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852"/>
            <a:ext cx="10515600" cy="1325563"/>
          </a:xfrm>
        </p:spPr>
        <p:txBody>
          <a:bodyPr>
            <a:normAutofit/>
          </a:bodyPr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Scripting Language</a:t>
            </a:r>
            <a:b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3A87B-57D2-5186-254B-2605BE23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82" y="2103438"/>
            <a:ext cx="3593841" cy="4351338"/>
          </a:xfrm>
        </p:spPr>
        <p:txBody>
          <a:bodyPr>
            <a:normAutofit fontScale="92500"/>
          </a:bodyPr>
          <a:lstStyle/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React makes use of a component, which contains both the markup (UI) and logic in the same file. 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React only requires the knowledge of JavaScript.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24C97F-9EEE-9718-60A9-C93C3F3F88D7}"/>
              </a:ext>
            </a:extLst>
          </p:cNvPr>
          <p:cNvSpPr txBox="1">
            <a:spLocks/>
          </p:cNvSpPr>
          <p:nvPr/>
        </p:nvSpPr>
        <p:spPr>
          <a:xfrm>
            <a:off x="1621971" y="1299596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React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4CF926-EE23-8539-A4B4-A883BE22A8B0}"/>
              </a:ext>
            </a:extLst>
          </p:cNvPr>
          <p:cNvSpPr txBox="1">
            <a:spLocks/>
          </p:cNvSpPr>
          <p:nvPr/>
        </p:nvSpPr>
        <p:spPr>
          <a:xfrm>
            <a:off x="5215812" y="1299595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Angular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DFAE29-1F53-CD7C-FBBB-D19B35D3E704}"/>
              </a:ext>
            </a:extLst>
          </p:cNvPr>
          <p:cNvSpPr txBox="1">
            <a:spLocks/>
          </p:cNvSpPr>
          <p:nvPr/>
        </p:nvSpPr>
        <p:spPr>
          <a:xfrm>
            <a:off x="4446038" y="2103438"/>
            <a:ext cx="35938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sz="2600" dirty="0">
                <a:solidFill>
                  <a:srgbClr val="51565E"/>
                </a:solidFill>
                <a:latin typeface="Roboto" panose="02000000000000000000" pitchFamily="2" charset="0"/>
              </a:rPr>
              <a:t>Angular uses TypeScript. TypeScript is a statically typed language, which means you must define the variable’s type (string, character, number, array, etc.).</a:t>
            </a:r>
            <a:endParaRPr lang="en-IN" sz="2600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0046AD-513E-1354-49F6-6C7BDD42F958}"/>
              </a:ext>
            </a:extLst>
          </p:cNvPr>
          <p:cNvSpPr txBox="1">
            <a:spLocks/>
          </p:cNvSpPr>
          <p:nvPr/>
        </p:nvSpPr>
        <p:spPr>
          <a:xfrm>
            <a:off x="8184503" y="2057174"/>
            <a:ext cx="3593841" cy="4707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600" dirty="0" err="1">
                <a:solidFill>
                  <a:srgbClr val="51565E"/>
                </a:solidFill>
                <a:latin typeface="Roboto" panose="02000000000000000000" pitchFamily="2" charset="0"/>
              </a:rPr>
              <a:t>VueJS</a:t>
            </a:r>
            <a:r>
              <a:rPr lang="en-US" sz="2600" dirty="0">
                <a:solidFill>
                  <a:srgbClr val="51565E"/>
                </a:solidFill>
                <a:latin typeface="Roboto" panose="02000000000000000000" pitchFamily="2" charset="0"/>
              </a:rPr>
              <a:t> uses HTML, </a:t>
            </a:r>
            <a:r>
              <a:rPr lang="en-US" sz="2600" dirty="0" err="1">
                <a:solidFill>
                  <a:srgbClr val="51565E"/>
                </a:solidFill>
                <a:latin typeface="Roboto" panose="02000000000000000000" pitchFamily="2" charset="0"/>
              </a:rPr>
              <a:t>js</a:t>
            </a:r>
            <a:r>
              <a:rPr lang="en-US" sz="2600" dirty="0">
                <a:solidFill>
                  <a:srgbClr val="51565E"/>
                </a:solidFill>
                <a:latin typeface="Roboto" panose="02000000000000000000" pitchFamily="2" charset="0"/>
              </a:rPr>
              <a:t>, and CSS separately. The template-based approach for </a:t>
            </a:r>
            <a:r>
              <a:rPr lang="en-US" sz="2600" dirty="0" err="1">
                <a:solidFill>
                  <a:srgbClr val="51565E"/>
                </a:solidFill>
                <a:latin typeface="Roboto" panose="02000000000000000000" pitchFamily="2" charset="0"/>
              </a:rPr>
              <a:t>VueJS</a:t>
            </a:r>
            <a:r>
              <a:rPr lang="en-US" sz="2600" dirty="0">
                <a:solidFill>
                  <a:srgbClr val="51565E"/>
                </a:solidFill>
                <a:latin typeface="Roboto" panose="02000000000000000000" pitchFamily="2" charset="0"/>
              </a:rPr>
              <a:t> is straightforward, and new developers can easily adapt to this programming style promoted by Vue. </a:t>
            </a:r>
            <a:endParaRPr lang="en-IN" sz="2600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F266C1-B471-2F34-B24F-2987B7D60F7E}"/>
              </a:ext>
            </a:extLst>
          </p:cNvPr>
          <p:cNvSpPr txBox="1">
            <a:spLocks/>
          </p:cNvSpPr>
          <p:nvPr/>
        </p:nvSpPr>
        <p:spPr>
          <a:xfrm>
            <a:off x="9530443" y="1299594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Vue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1079085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A29B-EF55-6666-50F0-D3A21E3C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852"/>
            <a:ext cx="10515600" cy="1325563"/>
          </a:xfrm>
        </p:spPr>
        <p:txBody>
          <a:bodyPr>
            <a:normAutofit/>
          </a:bodyPr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Testing</a:t>
            </a:r>
            <a:b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3A87B-57D2-5186-254B-2605BE23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82" y="2103438"/>
            <a:ext cx="3593841" cy="4351338"/>
          </a:xfrm>
        </p:spPr>
        <p:txBody>
          <a:bodyPr>
            <a:normAutofit/>
          </a:bodyPr>
          <a:lstStyle/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51565E"/>
                </a:solidFill>
                <a:effectLst/>
                <a:highlight>
                  <a:srgbClr val="FFFF00"/>
                </a:highlight>
                <a:latin typeface="Roboto" panose="02000000000000000000" pitchFamily="2" charset="0"/>
              </a:rPr>
              <a:t>Jest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 is used by Facebook to run tests on React, is embedded in every React library, and requires zero configuration.</a:t>
            </a:r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24C97F-9EEE-9718-60A9-C93C3F3F88D7}"/>
              </a:ext>
            </a:extLst>
          </p:cNvPr>
          <p:cNvSpPr txBox="1">
            <a:spLocks/>
          </p:cNvSpPr>
          <p:nvPr/>
        </p:nvSpPr>
        <p:spPr>
          <a:xfrm>
            <a:off x="1621971" y="1299596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React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4CF926-EE23-8539-A4B4-A883BE22A8B0}"/>
              </a:ext>
            </a:extLst>
          </p:cNvPr>
          <p:cNvSpPr txBox="1">
            <a:spLocks/>
          </p:cNvSpPr>
          <p:nvPr/>
        </p:nvSpPr>
        <p:spPr>
          <a:xfrm>
            <a:off x="5215812" y="1299595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Angular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DFAE29-1F53-CD7C-FBBB-D19B35D3E704}"/>
              </a:ext>
            </a:extLst>
          </p:cNvPr>
          <p:cNvSpPr txBox="1">
            <a:spLocks/>
          </p:cNvSpPr>
          <p:nvPr/>
        </p:nvSpPr>
        <p:spPr>
          <a:xfrm>
            <a:off x="4446038" y="2103438"/>
            <a:ext cx="359384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dirty="0">
                <a:solidFill>
                  <a:srgbClr val="51565E"/>
                </a:solidFill>
                <a:latin typeface="Roboto" panose="02000000000000000000" pitchFamily="2" charset="0"/>
              </a:rPr>
              <a:t>Angular uses </a:t>
            </a:r>
            <a:r>
              <a:rPr lang="en-US" dirty="0">
                <a:solidFill>
                  <a:srgbClr val="51565E"/>
                </a:solidFill>
                <a:highlight>
                  <a:srgbClr val="FFFF00"/>
                </a:highlight>
                <a:latin typeface="Roboto" panose="02000000000000000000" pitchFamily="2" charset="0"/>
              </a:rPr>
              <a:t>Jasmine</a:t>
            </a:r>
            <a:r>
              <a:rPr lang="en-US" dirty="0">
                <a:solidFill>
                  <a:srgbClr val="51565E"/>
                </a:solidFill>
                <a:latin typeface="Roboto" panose="02000000000000000000" pitchFamily="2" charset="0"/>
              </a:rPr>
              <a:t> to run various tests. The Jasmine framework allows various functionalities to write different kinds of tests cases.</a:t>
            </a:r>
            <a:endParaRPr lang="en-IN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0046AD-513E-1354-49F6-6C7BDD42F958}"/>
              </a:ext>
            </a:extLst>
          </p:cNvPr>
          <p:cNvSpPr txBox="1">
            <a:spLocks/>
          </p:cNvSpPr>
          <p:nvPr/>
        </p:nvSpPr>
        <p:spPr>
          <a:xfrm>
            <a:off x="8184503" y="2057174"/>
            <a:ext cx="3593841" cy="4707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51565E"/>
                </a:solidFill>
                <a:latin typeface="Roboto" panose="02000000000000000000" pitchFamily="2" charset="0"/>
              </a:rPr>
              <a:t>Vue CLI has built-in options for unit testing with </a:t>
            </a:r>
            <a:r>
              <a:rPr lang="en-US" sz="2400" dirty="0">
                <a:solidFill>
                  <a:srgbClr val="51565E"/>
                </a:solidFill>
                <a:highlight>
                  <a:srgbClr val="FFFF00"/>
                </a:highlight>
                <a:latin typeface="Roboto" panose="02000000000000000000" pitchFamily="2" charset="0"/>
              </a:rPr>
              <a:t>Jest or Mocha. </a:t>
            </a:r>
            <a:r>
              <a:rPr lang="en-US" sz="2400" dirty="0">
                <a:solidFill>
                  <a:srgbClr val="51565E"/>
                </a:solidFill>
                <a:latin typeface="Roboto" panose="02000000000000000000" pitchFamily="2" charset="0"/>
              </a:rPr>
              <a:t>Vue’s single-file components make it straightforward to write unit tests for components in isolation.</a:t>
            </a:r>
            <a:endParaRPr lang="en-IN" sz="2400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F266C1-B471-2F34-B24F-2987B7D60F7E}"/>
              </a:ext>
            </a:extLst>
          </p:cNvPr>
          <p:cNvSpPr txBox="1">
            <a:spLocks/>
          </p:cNvSpPr>
          <p:nvPr/>
        </p:nvSpPr>
        <p:spPr>
          <a:xfrm>
            <a:off x="9530443" y="1299594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Vue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2062255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A29B-EF55-6666-50F0-D3A21E3C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9852"/>
            <a:ext cx="10515600" cy="1325563"/>
          </a:xfrm>
        </p:spPr>
        <p:txBody>
          <a:bodyPr>
            <a:normAutofit/>
          </a:bodyPr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Community Support</a:t>
            </a:r>
            <a:b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93A87B-57D2-5186-254B-2605BE23C8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1928" y="2103438"/>
            <a:ext cx="3900196" cy="4351338"/>
          </a:xfrm>
        </p:spPr>
        <p:txBody>
          <a:bodyPr>
            <a:normAutofit fontScale="70000" lnSpcReduction="20000"/>
          </a:bodyPr>
          <a:lstStyle/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565E"/>
                </a:solidFill>
                <a:latin typeface="Roboto" panose="02000000000000000000" pitchFamily="2" charset="0"/>
              </a:rPr>
              <a:t>Massive number of GitHub repositories attributed to it.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565E"/>
                </a:solidFill>
                <a:latin typeface="Roboto" panose="02000000000000000000" pitchFamily="2" charset="0"/>
              </a:rPr>
              <a:t>At the time of this writing, there are 1 million repositories, more than 5 million commits, and over 1 million issues posted on GitHub. </a:t>
            </a:r>
          </a:p>
          <a:p>
            <a:pPr algn="just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51565E"/>
                </a:solidFill>
                <a:latin typeface="Roboto" panose="02000000000000000000" pitchFamily="2" charset="0"/>
              </a:rPr>
              <a:t>A few popular </a:t>
            </a:r>
            <a:r>
              <a:rPr lang="en-US" dirty="0" err="1">
                <a:solidFill>
                  <a:srgbClr val="51565E"/>
                </a:solidFill>
                <a:latin typeface="Roboto" panose="02000000000000000000" pitchFamily="2" charset="0"/>
              </a:rPr>
              <a:t>Github</a:t>
            </a:r>
            <a:r>
              <a:rPr lang="en-US" dirty="0">
                <a:solidFill>
                  <a:srgbClr val="51565E"/>
                </a:solidFill>
                <a:latin typeface="Roboto" panose="02000000000000000000" pitchFamily="2" charset="0"/>
              </a:rPr>
              <a:t> repositories on React are reactjs101, reactjs.org, reason-react, react-paginate.</a:t>
            </a:r>
            <a:endParaRPr lang="en-IN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9224C97F-9EEE-9718-60A9-C93C3F3F88D7}"/>
              </a:ext>
            </a:extLst>
          </p:cNvPr>
          <p:cNvSpPr txBox="1">
            <a:spLocks/>
          </p:cNvSpPr>
          <p:nvPr/>
        </p:nvSpPr>
        <p:spPr>
          <a:xfrm>
            <a:off x="1621971" y="1299596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React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94CF926-EE23-8539-A4B4-A883BE22A8B0}"/>
              </a:ext>
            </a:extLst>
          </p:cNvPr>
          <p:cNvSpPr txBox="1">
            <a:spLocks/>
          </p:cNvSpPr>
          <p:nvPr/>
        </p:nvSpPr>
        <p:spPr>
          <a:xfrm>
            <a:off x="5215812" y="1299595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Angular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DFAE29-1F53-CD7C-FBBB-D19B35D3E704}"/>
              </a:ext>
            </a:extLst>
          </p:cNvPr>
          <p:cNvSpPr txBox="1">
            <a:spLocks/>
          </p:cNvSpPr>
          <p:nvPr/>
        </p:nvSpPr>
        <p:spPr>
          <a:xfrm>
            <a:off x="4273420" y="2103438"/>
            <a:ext cx="376645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20000"/>
              </a:lnSpc>
            </a:pPr>
            <a:r>
              <a:rPr lang="en-US" sz="2000" dirty="0">
                <a:solidFill>
                  <a:srgbClr val="51565E"/>
                </a:solidFill>
                <a:latin typeface="Roboto" panose="02000000000000000000" pitchFamily="2" charset="0"/>
              </a:rPr>
              <a:t>Relatively large following on GitHub with over 556K repositories, 1 million commits, and 570K issues posted on GitHub.</a:t>
            </a:r>
          </a:p>
          <a:p>
            <a:pPr algn="just">
              <a:lnSpc>
                <a:spcPct val="120000"/>
              </a:lnSpc>
            </a:pPr>
            <a:r>
              <a:rPr lang="en-US" sz="2000" dirty="0">
                <a:solidFill>
                  <a:srgbClr val="51565E"/>
                </a:solidFill>
                <a:latin typeface="Roboto" panose="02000000000000000000" pitchFamily="2" charset="0"/>
              </a:rPr>
              <a:t> Angular, angular.js, angular-cli, angular-seed are a few </a:t>
            </a:r>
            <a:r>
              <a:rPr lang="en-US" sz="2000" dirty="0" err="1">
                <a:solidFill>
                  <a:srgbClr val="51565E"/>
                </a:solidFill>
                <a:latin typeface="Roboto" panose="02000000000000000000" pitchFamily="2" charset="0"/>
              </a:rPr>
              <a:t>Github</a:t>
            </a:r>
            <a:r>
              <a:rPr lang="en-US" sz="2000" dirty="0">
                <a:solidFill>
                  <a:srgbClr val="51565E"/>
                </a:solidFill>
                <a:latin typeface="Roboto" panose="02000000000000000000" pitchFamily="2" charset="0"/>
              </a:rPr>
              <a:t> repositories.</a:t>
            </a:r>
            <a:endParaRPr lang="en-IN" sz="2000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F0046AD-513E-1354-49F6-6C7BDD42F958}"/>
              </a:ext>
            </a:extLst>
          </p:cNvPr>
          <p:cNvSpPr txBox="1">
            <a:spLocks/>
          </p:cNvSpPr>
          <p:nvPr/>
        </p:nvSpPr>
        <p:spPr>
          <a:xfrm>
            <a:off x="8184503" y="2057174"/>
            <a:ext cx="3593841" cy="47075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51565E"/>
                </a:solidFill>
                <a:latin typeface="Roboto" panose="02000000000000000000" pitchFamily="2" charset="0"/>
              </a:rPr>
              <a:t>About 308k repositories, 812K commits, and over 302K issues posted on GitHub. </a:t>
            </a:r>
          </a:p>
          <a:p>
            <a:pPr algn="just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IN" sz="2000" dirty="0">
                <a:solidFill>
                  <a:srgbClr val="51565E"/>
                </a:solidFill>
                <a:latin typeface="Roboto" panose="02000000000000000000" pitchFamily="2" charset="0"/>
              </a:rPr>
              <a:t>Vue-awesome-swiper, vuejs.org, </a:t>
            </a:r>
            <a:r>
              <a:rPr lang="en-IN" sz="2000" dirty="0" err="1">
                <a:solidFill>
                  <a:srgbClr val="51565E"/>
                </a:solidFill>
                <a:latin typeface="Roboto" panose="02000000000000000000" pitchFamily="2" charset="0"/>
              </a:rPr>
              <a:t>vue</a:t>
            </a:r>
            <a:r>
              <a:rPr lang="en-IN" sz="2000" dirty="0">
                <a:solidFill>
                  <a:srgbClr val="51565E"/>
                </a:solidFill>
                <a:latin typeface="Roboto" panose="02000000000000000000" pitchFamily="2" charset="0"/>
              </a:rPr>
              <a:t>-Apollo are a few Vue GitHub repositories that have gained popularity.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2F266C1-B471-2F34-B24F-2987B7D60F7E}"/>
              </a:ext>
            </a:extLst>
          </p:cNvPr>
          <p:cNvSpPr txBox="1">
            <a:spLocks/>
          </p:cNvSpPr>
          <p:nvPr/>
        </p:nvSpPr>
        <p:spPr>
          <a:xfrm>
            <a:off x="9530443" y="1299594"/>
            <a:ext cx="31366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  <a:t>Vue</a:t>
            </a:r>
            <a:br>
              <a:rPr lang="en-US" dirty="0">
                <a:solidFill>
                  <a:srgbClr val="272C37"/>
                </a:solidFill>
                <a:latin typeface="Roboto" panose="02000000000000000000" pitchFamily="2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0861770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0AA29B-EF55-6666-50F0-D3A21E3C7B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50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Growth Curve  </a:t>
            </a:r>
            <a:r>
              <a:rPr lang="en-US" sz="2700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According to Google trends, React is on a much faster upward trajectory than Angular and Vue</a:t>
            </a:r>
            <a:br>
              <a:rPr lang="en-US" sz="2700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8B578144-6593-4215-FB1F-A21C8D940E5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9037" y="1342847"/>
            <a:ext cx="8633926" cy="5072432"/>
          </a:xfrm>
        </p:spPr>
      </p:pic>
    </p:spTree>
    <p:extLst>
      <p:ext uri="{BB962C8B-B14F-4D97-AF65-F5344CB8AC3E}">
        <p14:creationId xmlns:p14="http://schemas.microsoft.com/office/powerpoint/2010/main" val="106734130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0CCA0-0FEC-7289-567B-E9344C623A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4A53C-62F1-3003-84F7-F619BD80B3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338700-7272-5A23-CB72-E2E9142C220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694"/>
          <a:stretch/>
        </p:blipFill>
        <p:spPr>
          <a:xfrm>
            <a:off x="0" y="438539"/>
            <a:ext cx="12192000" cy="585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65736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D4F92F-A9E9-54F5-2D95-A0579633FD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400" dirty="0">
                <a:solidFill>
                  <a:srgbClr val="51565E"/>
                </a:solidFill>
                <a:latin typeface="Roboto" panose="02000000000000000000" pitchFamily="2" charset="0"/>
              </a:rPr>
              <a:t>TypeScript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5A1423-3FD5-17DC-796C-D18BA11CF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1565E"/>
                </a:solidFill>
                <a:latin typeface="Roboto" panose="02000000000000000000" pitchFamily="2" charset="0"/>
              </a:rPr>
              <a:t>TypeScript is a superset of JavaScript and is an object-oriented and tightly typed </a:t>
            </a:r>
            <a:r>
              <a:rPr lang="en-US" sz="2000" dirty="0">
                <a:solidFill>
                  <a:srgbClr val="51565E"/>
                </a:solidFill>
                <a:latin typeface="Roboto" panose="02000000000000000000" pitchFamily="2" charset="0"/>
                <a:hlinkClick r:id="rId2" tooltip="programming language.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programming language.</a:t>
            </a:r>
            <a:r>
              <a:rPr lang="en-US" sz="2000" dirty="0">
                <a:solidFill>
                  <a:srgbClr val="51565E"/>
                </a:solidFill>
                <a:latin typeface="Roboto" panose="02000000000000000000" pitchFamily="2" charset="0"/>
              </a:rPr>
              <a:t> 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1565E"/>
                </a:solidFill>
                <a:latin typeface="Roboto" panose="02000000000000000000" pitchFamily="2" charset="0"/>
              </a:rPr>
              <a:t>TypeScript code is transformed to JavaScript, which may be used in any environment that supports JavaScript, including browsers, Node.js, and your own applications.</a:t>
            </a:r>
          </a:p>
          <a:p>
            <a:pPr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51565E"/>
                </a:solidFill>
                <a:latin typeface="Roboto" panose="02000000000000000000" pitchFamily="2" charset="0"/>
              </a:rPr>
              <a:t>At Microsoft, Anders Hejlsberg created </a:t>
            </a:r>
            <a:r>
              <a:rPr lang="en-US" sz="2000" dirty="0" err="1">
                <a:solidFill>
                  <a:srgbClr val="51565E"/>
                </a:solidFill>
                <a:latin typeface="Roboto" panose="02000000000000000000" pitchFamily="2" charset="0"/>
              </a:rPr>
              <a:t>typeScript</a:t>
            </a:r>
            <a:r>
              <a:rPr lang="en-US" sz="2000" dirty="0">
                <a:solidFill>
                  <a:srgbClr val="51565E"/>
                </a:solidFill>
                <a:latin typeface="Roboto" panose="02000000000000000000" pitchFamily="2" charset="0"/>
              </a:rPr>
              <a:t>. </a:t>
            </a:r>
            <a:endParaRPr lang="en-IN" sz="2000" dirty="0">
              <a:solidFill>
                <a:srgbClr val="51565E"/>
              </a:solidFill>
              <a:latin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68562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8D902-ABE2-49C6-EC84-D33520C97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81474-3326-911D-7273-CE75CE9F0A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1174CF-190D-CCA6-325C-148603F4484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4830"/>
          <a:stretch/>
        </p:blipFill>
        <p:spPr>
          <a:xfrm>
            <a:off x="0" y="0"/>
            <a:ext cx="12192000" cy="5840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351714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402E0C-5163-6BED-533B-73095B948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Setting Up Development Environment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4D405FA-D37D-0471-0FA9-6F2B565B15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606" y="1253330"/>
            <a:ext cx="10246788" cy="5324751"/>
          </a:xfrm>
        </p:spPr>
      </p:pic>
    </p:spTree>
    <p:extLst>
      <p:ext uri="{BB962C8B-B14F-4D97-AF65-F5344CB8AC3E}">
        <p14:creationId xmlns:p14="http://schemas.microsoft.com/office/powerpoint/2010/main" val="348852275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0F92CC-5643-FF16-FAC6-FC5718C66A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To see if the compiler is installed, type </a:t>
            </a:r>
            <a:r>
              <a:rPr lang="en-US" b="0" i="0" dirty="0" err="1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tsc</a:t>
            </a: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 —version. </a:t>
            </a:r>
          </a:p>
          <a:p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Open Visual Studio Code and Run a simple program to check</a:t>
            </a:r>
          </a:p>
          <a:p>
            <a:endParaRPr lang="en-IN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2704F2-F346-8FC9-0387-A03533CF5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Setting Up Development Environment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9231821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BD042-BE25-FC7F-644A-3C8258B537E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4F8929-34AC-0C41-1EF1-35F6E9B362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1026" name="Picture 2" descr="Why_Angular-What_is_Angular">
            <a:extLst>
              <a:ext uri="{FF2B5EF4-FFF2-40B4-BE49-F238E27FC236}">
                <a16:creationId xmlns:a16="http://schemas.microsoft.com/office/drawing/2014/main" id="{23777B28-A60D-523C-B13B-B232129FF7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2769" y="1468664"/>
            <a:ext cx="9998512" cy="53016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B4A9C942-5CD7-2F81-CA3E-36C6A498F344}"/>
              </a:ext>
            </a:extLst>
          </p:cNvPr>
          <p:cNvSpPr txBox="1">
            <a:spLocks/>
          </p:cNvSpPr>
          <p:nvPr/>
        </p:nvSpPr>
        <p:spPr>
          <a:xfrm>
            <a:off x="838200" y="0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dirty="0">
                <a:solidFill>
                  <a:srgbClr val="272C37"/>
                </a:solidFill>
                <a:latin typeface="Roboto" panose="02000000000000000000" pitchFamily="2" charset="0"/>
              </a:rPr>
              <a:t>Angular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991518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220E2-91DD-82A7-9580-7494D495A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6968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                      Features of Angular</a:t>
            </a:r>
            <a:br>
              <a:rPr lang="en-US" dirty="0"/>
            </a:br>
            <a:br>
              <a:rPr lang="en-US" dirty="0"/>
            </a:br>
            <a:r>
              <a:rPr lang="en-US" sz="3200" dirty="0"/>
              <a:t>1.Document Object Model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B797B-FBFE-5BE5-598D-B5CB78509B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01683" y="2539915"/>
            <a:ext cx="9952117" cy="3748398"/>
          </a:xfrm>
        </p:spPr>
        <p:txBody>
          <a:bodyPr/>
          <a:lstStyle/>
          <a:p>
            <a:endParaRPr lang="en-US" dirty="0"/>
          </a:p>
          <a:p>
            <a:endParaRPr lang="en-IN" dirty="0"/>
          </a:p>
        </p:txBody>
      </p:sp>
      <p:pic>
        <p:nvPicPr>
          <p:cNvPr id="2050" name="Picture 2" descr="Data Object Model">
            <a:extLst>
              <a:ext uri="{FF2B5EF4-FFF2-40B4-BE49-F238E27FC236}">
                <a16:creationId xmlns:a16="http://schemas.microsoft.com/office/drawing/2014/main" id="{4A7A4DCB-8C21-A81B-F7E4-62C04F7D6B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6663" y="1895250"/>
            <a:ext cx="8769208" cy="42057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706056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18CC4B-4151-5674-400E-BA735B6D47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1135" y="603314"/>
            <a:ext cx="10532706" cy="5862799"/>
          </a:xfrm>
        </p:spPr>
        <p:txBody>
          <a:bodyPr/>
          <a:lstStyle/>
          <a:p>
            <a:r>
              <a:rPr lang="en-US" dirty="0"/>
              <a:t>Typescript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Data Binding</a:t>
            </a:r>
          </a:p>
          <a:p>
            <a:r>
              <a:rPr lang="en-US" dirty="0"/>
              <a:t>Testing</a:t>
            </a:r>
          </a:p>
          <a:p>
            <a:endParaRPr lang="en-US" dirty="0"/>
          </a:p>
          <a:p>
            <a:pPr marL="0" indent="0">
              <a:buNone/>
            </a:pPr>
            <a:endParaRPr lang="en-IN" dirty="0"/>
          </a:p>
        </p:txBody>
      </p:sp>
      <p:pic>
        <p:nvPicPr>
          <p:cNvPr id="3074" name="Picture 2" descr="Angular TypeScript">
            <a:extLst>
              <a:ext uri="{FF2B5EF4-FFF2-40B4-BE49-F238E27FC236}">
                <a16:creationId xmlns:a16="http://schemas.microsoft.com/office/drawing/2014/main" id="{A3C97961-7F2A-7871-0DBB-B3243B2D6F0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72114" y="1070008"/>
            <a:ext cx="5581650" cy="2124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Angular Testing">
            <a:extLst>
              <a:ext uri="{FF2B5EF4-FFF2-40B4-BE49-F238E27FC236}">
                <a16:creationId xmlns:a16="http://schemas.microsoft.com/office/drawing/2014/main" id="{4825392A-6ED4-EBE1-0DBF-CA54723A08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0109" y="3896242"/>
            <a:ext cx="5581650" cy="23584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8110904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D5BE12-BA0F-EFC5-AD6A-D42C5A4BD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58507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                        Angular Architecture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Model View Controller (MVC)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4098" name="Picture 2" descr="Angular Architecture">
            <a:extLst>
              <a:ext uri="{FF2B5EF4-FFF2-40B4-BE49-F238E27FC236}">
                <a16:creationId xmlns:a16="http://schemas.microsoft.com/office/drawing/2014/main" id="{1DAD3E2C-9138-019C-2720-DF889A56B2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1011" y="1897337"/>
            <a:ext cx="10090863" cy="46776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1474213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CEC0AF-B863-A998-C645-896F693172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AngularJS Directives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6F212-D545-7846-8FA0-03E3F2D5F7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ng-model</a:t>
            </a:r>
          </a:p>
          <a:p>
            <a:r>
              <a:rPr lang="en-US" dirty="0"/>
              <a:t>ng-bind</a:t>
            </a:r>
          </a:p>
          <a:p>
            <a:r>
              <a:rPr lang="en-US" dirty="0" err="1"/>
              <a:t>ngFor</a:t>
            </a:r>
            <a:endParaRPr lang="en-US" dirty="0"/>
          </a:p>
          <a:p>
            <a:r>
              <a:rPr lang="en-US" dirty="0" err="1"/>
              <a:t>ngClass</a:t>
            </a:r>
            <a:endParaRPr lang="en-US" dirty="0"/>
          </a:p>
          <a:p>
            <a:r>
              <a:rPr lang="en-US" dirty="0" err="1"/>
              <a:t>ngStyle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61227517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F3F74-9CBE-FF00-4BEC-BF200C650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Advantages of Angular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5122" name="Picture 2" descr="Advantages of Angular">
            <a:extLst>
              <a:ext uri="{FF2B5EF4-FFF2-40B4-BE49-F238E27FC236}">
                <a16:creationId xmlns:a16="http://schemas.microsoft.com/office/drawing/2014/main" id="{8A228FEE-68DC-2D9A-6647-C3DEF8D98E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9723" y="1361396"/>
            <a:ext cx="8307257" cy="47521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10061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EAA90-072F-D78A-D727-765A16E74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42407"/>
            <a:ext cx="10515600" cy="1325563"/>
          </a:xfrm>
        </p:spPr>
        <p:txBody>
          <a:bodyPr/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Limitations of Angular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6146" name="Picture 2" descr="Limitations of Angular">
            <a:extLst>
              <a:ext uri="{FF2B5EF4-FFF2-40B4-BE49-F238E27FC236}">
                <a16:creationId xmlns:a16="http://schemas.microsoft.com/office/drawing/2014/main" id="{4A6FB355-2FA2-9094-C794-40679C752E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30271" y="1704974"/>
            <a:ext cx="7661598" cy="44733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918961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7A0A8-6743-90C4-30DB-FB5CC374FD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6382"/>
            <a:ext cx="10515600" cy="1325563"/>
          </a:xfrm>
        </p:spPr>
        <p:txBody>
          <a:bodyPr/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Companies Using Angular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7170" name="Picture 2" descr="Companies Using Angular">
            <a:extLst>
              <a:ext uri="{FF2B5EF4-FFF2-40B4-BE49-F238E27FC236}">
                <a16:creationId xmlns:a16="http://schemas.microsoft.com/office/drawing/2014/main" id="{1EFEBAE4-6E7A-84B5-6947-5CD5F22C2632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677" y="1535855"/>
            <a:ext cx="7524417" cy="37732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9048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4ABD0B-83A2-7418-E2A0-BBA689E18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8D9663-23DE-2656-4B7B-76734B6613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25DDDB7-CFBA-4284-C94A-AE1706343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197"/>
          <a:stretch/>
        </p:blipFill>
        <p:spPr>
          <a:xfrm>
            <a:off x="0" y="0"/>
            <a:ext cx="12192000" cy="595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06992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4A4B-CC62-DEB3-AA6F-3DD71C014B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Creating Your First Angular Application</a:t>
            </a:r>
            <a:b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905513-BCCB-D0E3-B3B1-6B057D8C37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506" y="1517715"/>
            <a:ext cx="10515600" cy="4351338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Angular Prerequisites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Node JS</a:t>
            </a:r>
          </a:p>
          <a:p>
            <a:pPr lvl="1">
              <a:lnSpc>
                <a:spcPct val="100000"/>
              </a:lnSpc>
            </a:pPr>
            <a:r>
              <a:rPr lang="en-IN" dirty="0"/>
              <a:t>Angular </a:t>
            </a:r>
            <a:r>
              <a:rPr lang="en-IN" dirty="0" err="1"/>
              <a:t>Cli</a:t>
            </a:r>
            <a:endParaRPr lang="en-IN" dirty="0"/>
          </a:p>
          <a:p>
            <a:pPr lvl="1">
              <a:lnSpc>
                <a:spcPct val="100000"/>
              </a:lnSpc>
            </a:pPr>
            <a:r>
              <a:rPr lang="en-IN" dirty="0"/>
              <a:t>Text Editor – VS Code</a:t>
            </a:r>
          </a:p>
          <a:p>
            <a:pPr>
              <a:lnSpc>
                <a:spcPct val="100000"/>
              </a:lnSpc>
            </a:pPr>
            <a:r>
              <a:rPr lang="en-IN" dirty="0">
                <a:solidFill>
                  <a:srgbClr val="272C37"/>
                </a:solidFill>
                <a:latin typeface="Roboto" panose="02000000000000000000" pitchFamily="2" charset="0"/>
              </a:rPr>
              <a:t>ng create </a:t>
            </a:r>
            <a:r>
              <a:rPr lang="en-IN" dirty="0" err="1">
                <a:solidFill>
                  <a:srgbClr val="272C37"/>
                </a:solidFill>
                <a:latin typeface="Roboto" panose="02000000000000000000" pitchFamily="2" charset="0"/>
              </a:rPr>
              <a:t>appname</a:t>
            </a:r>
            <a:endParaRPr lang="en-IN" dirty="0">
              <a:solidFill>
                <a:srgbClr val="272C37"/>
              </a:solidFill>
              <a:latin typeface="Roboto" panose="02000000000000000000" pitchFamily="2" charset="0"/>
            </a:endParaRPr>
          </a:p>
          <a:p>
            <a:pPr>
              <a:lnSpc>
                <a:spcPct val="100000"/>
              </a:lnSpc>
            </a:pPr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cd </a:t>
            </a:r>
            <a:r>
              <a:rPr lang="en-IN" b="0" i="0" dirty="0" err="1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appname</a:t>
            </a:r>
            <a:endParaRPr lang="en-IN" b="0" i="0" dirty="0">
              <a:solidFill>
                <a:srgbClr val="272C37"/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100000"/>
              </a:lnSpc>
            </a:pPr>
            <a:r>
              <a:rPr lang="en-IN" dirty="0">
                <a:solidFill>
                  <a:srgbClr val="272C37"/>
                </a:solidFill>
                <a:latin typeface="Roboto" panose="02000000000000000000" pitchFamily="2" charset="0"/>
              </a:rPr>
              <a:t>ng serve</a:t>
            </a:r>
            <a:endParaRPr lang="en-IN" b="0" i="0" dirty="0">
              <a:solidFill>
                <a:srgbClr val="272C37"/>
              </a:solidFill>
              <a:effectLst/>
              <a:latin typeface="Roboto" panose="02000000000000000000" pitchFamily="2" charset="0"/>
            </a:endParaRPr>
          </a:p>
          <a:p>
            <a:pPr marL="457200" lvl="1" indent="0">
              <a:lnSpc>
                <a:spcPct val="100000"/>
              </a:lnSpc>
              <a:buNone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54762509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1F2AD9-5BE7-2534-DD45-01270D78D8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Angular Components</a:t>
            </a:r>
            <a:b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B35FFC-3EA3-9B67-97DF-B71958D48E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31506" y="1690688"/>
            <a:ext cx="10515600" cy="4351338"/>
          </a:xfrm>
        </p:spPr>
        <p:txBody>
          <a:bodyPr/>
          <a:lstStyle/>
          <a:p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Creating Your First Angular Component</a:t>
            </a:r>
          </a:p>
          <a:p>
            <a:r>
              <a:rPr lang="en-IN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ng g c component-name</a:t>
            </a:r>
          </a:p>
          <a:p>
            <a:endParaRPr lang="en-IN" dirty="0">
              <a:solidFill>
                <a:srgbClr val="51565E"/>
              </a:solidFill>
              <a:latin typeface="Roboto" panose="02000000000000000000" pitchFamily="2" charset="0"/>
            </a:endParaRPr>
          </a:p>
          <a:p>
            <a:endParaRPr lang="en-IN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endParaRPr lang="en-IN" dirty="0">
              <a:solidFill>
                <a:srgbClr val="51565E"/>
              </a:solidFill>
              <a:latin typeface="Roboto" panose="02000000000000000000" pitchFamily="2" charset="0"/>
            </a:endParaRPr>
          </a:p>
          <a:p>
            <a:endParaRPr lang="en-IN" b="0" i="0" dirty="0">
              <a:solidFill>
                <a:srgbClr val="51565E"/>
              </a:solidFill>
              <a:effectLst/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Component Decorator Metadata</a:t>
            </a:r>
          </a:p>
          <a:p>
            <a:endParaRPr lang="en-IN" dirty="0"/>
          </a:p>
        </p:txBody>
      </p:sp>
      <p:pic>
        <p:nvPicPr>
          <p:cNvPr id="8194" name="Picture 2" descr="Create_component">
            <a:extLst>
              <a:ext uri="{FF2B5EF4-FFF2-40B4-BE49-F238E27FC236}">
                <a16:creationId xmlns:a16="http://schemas.microsoft.com/office/drawing/2014/main" id="{AD4E04F3-C1BF-B837-EA68-3885EE3E92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1043" y="2848526"/>
            <a:ext cx="354330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02645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1DB1FA-5091-0335-C6E1-28B5DC50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Angular Data Binding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69B7ED-3816-AE8D-2021-D933E744A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51338"/>
          </a:xfrm>
        </p:spPr>
        <p:txBody>
          <a:bodyPr/>
          <a:lstStyle/>
          <a:p>
            <a:r>
              <a:rPr lang="en-IN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manipulate web page elements </a:t>
            </a:r>
          </a:p>
          <a:p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 interactive components such as forms, calculators, tutorials, and games</a:t>
            </a:r>
            <a:endParaRPr lang="en-IN" dirty="0">
              <a:solidFill>
                <a:srgbClr val="51565E"/>
              </a:solidFill>
              <a:latin typeface="Roboto" panose="02000000000000000000" pitchFamily="2" charset="0"/>
            </a:endParaRPr>
          </a:p>
          <a:p>
            <a:r>
              <a:rPr lang="en-IN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data to the view and vice-versa</a:t>
            </a:r>
          </a:p>
          <a:p>
            <a:r>
              <a:rPr lang="en-IN" dirty="0">
                <a:solidFill>
                  <a:srgbClr val="51565E"/>
                </a:solidFill>
                <a:latin typeface="Roboto" panose="02000000000000000000" pitchFamily="2" charset="0"/>
              </a:rPr>
              <a:t>Types </a:t>
            </a:r>
          </a:p>
          <a:p>
            <a:pPr lvl="1"/>
            <a:r>
              <a:rPr lang="en-IN" dirty="0">
                <a:solidFill>
                  <a:srgbClr val="51565E"/>
                </a:solidFill>
                <a:latin typeface="Roboto" panose="02000000000000000000" pitchFamily="2" charset="0"/>
              </a:rPr>
              <a:t>Interpolation</a:t>
            </a:r>
          </a:p>
          <a:p>
            <a:pPr lvl="1"/>
            <a:endParaRPr lang="en-IN" dirty="0">
              <a:solidFill>
                <a:srgbClr val="51565E"/>
              </a:solidFill>
              <a:latin typeface="Roboto" panose="02000000000000000000" pitchFamily="2" charset="0"/>
            </a:endParaRPr>
          </a:p>
          <a:p>
            <a:pPr lvl="1"/>
            <a:endParaRPr lang="en-IN" dirty="0"/>
          </a:p>
        </p:txBody>
      </p:sp>
      <p:pic>
        <p:nvPicPr>
          <p:cNvPr id="9218" name="Picture 2" descr="components-angular">
            <a:extLst>
              <a:ext uri="{FF2B5EF4-FFF2-40B4-BE49-F238E27FC236}">
                <a16:creationId xmlns:a16="http://schemas.microsoft.com/office/drawing/2014/main" id="{646B48E5-1C0B-2B06-7C11-2DCFDD51EF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9934" y="4713999"/>
            <a:ext cx="5514975" cy="714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8049073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AC3E8-CA93-A44C-CFD0-1E1B066534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Data Binding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3D4145-141F-5C35-C289-39AD54CAF7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Property Binding</a:t>
            </a:r>
          </a:p>
          <a:p>
            <a:pPr lvl="1">
              <a:lnSpc>
                <a:spcPct val="100000"/>
              </a:lnSpc>
            </a:pPr>
            <a:r>
              <a:rPr lang="en-US" b="0" i="0" dirty="0">
                <a:solidFill>
                  <a:srgbClr val="51565E"/>
                </a:solidFill>
                <a:effectLst/>
                <a:latin typeface="Roboto" panose="02000000000000000000" pitchFamily="2" charset="0"/>
              </a:rPr>
              <a:t>uses the "[ ]" syntax for data binding</a:t>
            </a:r>
            <a:endParaRPr lang="en-IN" b="0" i="0" dirty="0">
              <a:solidFill>
                <a:srgbClr val="272C37"/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100000"/>
              </a:lnSpc>
            </a:pPr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Event Binding</a:t>
            </a:r>
          </a:p>
          <a:p>
            <a:pPr>
              <a:lnSpc>
                <a:spcPct val="100000"/>
              </a:lnSpc>
            </a:pPr>
            <a:endParaRPr lang="en-IN" b="0" i="0" dirty="0">
              <a:solidFill>
                <a:srgbClr val="272C37"/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100000"/>
              </a:lnSpc>
            </a:pPr>
            <a:endParaRPr lang="en-IN" dirty="0">
              <a:solidFill>
                <a:srgbClr val="272C37"/>
              </a:solidFill>
              <a:latin typeface="Roboto" panose="02000000000000000000" pitchFamily="2" charset="0"/>
            </a:endParaRPr>
          </a:p>
          <a:p>
            <a:pPr>
              <a:lnSpc>
                <a:spcPct val="100000"/>
              </a:lnSpc>
            </a:pPr>
            <a:r>
              <a:rPr lang="en-IN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Two-way Data Binding</a:t>
            </a:r>
          </a:p>
          <a:p>
            <a:pPr>
              <a:lnSpc>
                <a:spcPct val="100000"/>
              </a:lnSpc>
            </a:pPr>
            <a:endParaRPr lang="en-IN" b="0" i="0" dirty="0">
              <a:solidFill>
                <a:srgbClr val="272C37"/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100000"/>
              </a:lnSpc>
            </a:pPr>
            <a:endParaRPr lang="en-IN" b="0" i="0" dirty="0">
              <a:solidFill>
                <a:srgbClr val="272C37"/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100000"/>
              </a:lnSpc>
            </a:pPr>
            <a:endParaRPr lang="en-IN" b="0" i="0" dirty="0">
              <a:solidFill>
                <a:srgbClr val="272C37"/>
              </a:solidFill>
              <a:effectLst/>
              <a:latin typeface="Roboto" panose="02000000000000000000" pitchFamily="2" charset="0"/>
            </a:endParaRPr>
          </a:p>
          <a:p>
            <a:pPr>
              <a:lnSpc>
                <a:spcPct val="100000"/>
              </a:lnSpc>
            </a:pPr>
            <a:endParaRPr lang="en-IN" dirty="0"/>
          </a:p>
        </p:txBody>
      </p:sp>
      <p:pic>
        <p:nvPicPr>
          <p:cNvPr id="10242" name="Picture 2" descr="view-event">
            <a:extLst>
              <a:ext uri="{FF2B5EF4-FFF2-40B4-BE49-F238E27FC236}">
                <a16:creationId xmlns:a16="http://schemas.microsoft.com/office/drawing/2014/main" id="{FF1CDCD1-7C1C-FC49-D403-0FFF283E65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0951" y="3428999"/>
            <a:ext cx="7787368" cy="792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2-way">
            <a:extLst>
              <a:ext uri="{FF2B5EF4-FFF2-40B4-BE49-F238E27FC236}">
                <a16:creationId xmlns:a16="http://schemas.microsoft.com/office/drawing/2014/main" id="{60840862-4143-7089-C2CF-BB830AAFB4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9707" y="5029226"/>
            <a:ext cx="7985786" cy="8081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90783073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A723B8-DD52-C751-A3C4-19A27AB5B5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Angular Service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99801A-75CE-1952-4A0B-2F05116F2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2" descr="Angular_Services">
            <a:extLst>
              <a:ext uri="{FF2B5EF4-FFF2-40B4-BE49-F238E27FC236}">
                <a16:creationId xmlns:a16="http://schemas.microsoft.com/office/drawing/2014/main" id="{C631FEFE-921F-E346-C70F-0D151366B14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5902" y="2247733"/>
            <a:ext cx="9186828" cy="31826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9386496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CED403-D57D-10D8-A9E6-B1B2825A8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00062"/>
            <a:ext cx="10515600" cy="1325563"/>
          </a:xfrm>
        </p:spPr>
        <p:txBody>
          <a:bodyPr/>
          <a:lstStyle/>
          <a:p>
            <a: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  <a:t>Features of Angular Service</a:t>
            </a:r>
            <a:br>
              <a:rPr lang="en-US" b="0" i="0" dirty="0">
                <a:solidFill>
                  <a:srgbClr val="272C37"/>
                </a:solidFill>
                <a:effectLst/>
                <a:latin typeface="Roboto" panose="02000000000000000000" pitchFamily="2" charset="0"/>
              </a:rPr>
            </a:br>
            <a:endParaRPr lang="en-IN" dirty="0"/>
          </a:p>
        </p:txBody>
      </p:sp>
      <p:pic>
        <p:nvPicPr>
          <p:cNvPr id="11268" name="Picture 4" descr="Features-Angular_Services">
            <a:extLst>
              <a:ext uri="{FF2B5EF4-FFF2-40B4-BE49-F238E27FC236}">
                <a16:creationId xmlns:a16="http://schemas.microsoft.com/office/drawing/2014/main" id="{C20F2CFB-E67F-56CB-1133-D558E7E035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218" y="1323436"/>
            <a:ext cx="10977563" cy="48535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542463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1E4BB0-5BA0-A86D-6618-70A905EB8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AA6730-54AE-E868-1CA0-9458A69D89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129344-B639-492E-AA63-154B05304E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8707"/>
          <a:stretch/>
        </p:blipFill>
        <p:spPr>
          <a:xfrm>
            <a:off x="0" y="0"/>
            <a:ext cx="12192000" cy="62608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C5996E3-4387-06DF-70D2-0821FE9A55CC}"/>
              </a:ext>
            </a:extLst>
          </p:cNvPr>
          <p:cNvSpPr/>
          <p:nvPr/>
        </p:nvSpPr>
        <p:spPr>
          <a:xfrm>
            <a:off x="9601201" y="3982631"/>
            <a:ext cx="839755" cy="346771"/>
          </a:xfrm>
          <a:prstGeom prst="rect">
            <a:avLst/>
          </a:prstGeom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1661480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3EECC8-D8E4-31DD-353B-10FB64131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F5514-84D2-41DC-D7BE-838E654235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395173-4230-7C3B-F149-443AE180E59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5646"/>
          <a:stretch/>
        </p:blipFill>
        <p:spPr>
          <a:xfrm>
            <a:off x="0" y="0"/>
            <a:ext cx="12192000" cy="578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317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02FF-816C-5C5F-0721-022584C8E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E2523E-0508-2EFA-49C2-260366509F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F3EAC0-F36E-AC08-E212-85DDE918CC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1021"/>
          <a:stretch/>
        </p:blipFill>
        <p:spPr>
          <a:xfrm>
            <a:off x="-363316" y="1"/>
            <a:ext cx="127512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89171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23BF2-04E5-4C33-3A21-D4A20153C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5EDBDE-4CF2-7116-6F64-55BDEEA19E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38C8010-3962-8D34-2681-CD2AA5A291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2789"/>
          <a:stretch/>
        </p:blipFill>
        <p:spPr>
          <a:xfrm>
            <a:off x="0" y="0"/>
            <a:ext cx="12192000" cy="5980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3648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521</TotalTime>
  <Words>887</Words>
  <Application>Microsoft Office PowerPoint</Application>
  <PresentationFormat>Widescreen</PresentationFormat>
  <Paragraphs>132</Paragraphs>
  <Slides>55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55</vt:i4>
      </vt:variant>
    </vt:vector>
  </HeadingPairs>
  <TitlesOfParts>
    <vt:vector size="60" baseType="lpstr">
      <vt:lpstr>Arial</vt:lpstr>
      <vt:lpstr>Calibri</vt:lpstr>
      <vt:lpstr>Calibri Light</vt:lpstr>
      <vt:lpstr>Roboto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Table of Contents </vt:lpstr>
      <vt:lpstr>Features </vt:lpstr>
      <vt:lpstr>PowerPoint Presentation</vt:lpstr>
      <vt:lpstr> Use Cases  </vt:lpstr>
      <vt:lpstr> Performances  </vt:lpstr>
      <vt:lpstr>Data Binding  “Data binding is a process that allows an internet user to manipulate Web page elements using a Web browser. It is used in Web pages that contain interactive components such as forms, calculators, tutorials, and games.” </vt:lpstr>
      <vt:lpstr>Scripting Language </vt:lpstr>
      <vt:lpstr>Testing </vt:lpstr>
      <vt:lpstr>Community Support </vt:lpstr>
      <vt:lpstr>Growth Curve  According to Google trends, React is on a much faster upward trajectory than Angular and Vue </vt:lpstr>
      <vt:lpstr>PowerPoint Presentation</vt:lpstr>
      <vt:lpstr>TypeScript</vt:lpstr>
      <vt:lpstr>Setting Up Development Environment </vt:lpstr>
      <vt:lpstr>Setting Up Development Environment </vt:lpstr>
      <vt:lpstr>PowerPoint Presentation</vt:lpstr>
      <vt:lpstr>                      Features of Angular  1.Document Object Model</vt:lpstr>
      <vt:lpstr>PowerPoint Presentation</vt:lpstr>
      <vt:lpstr>                        Angular Architecture  Model View Controller (MVC) </vt:lpstr>
      <vt:lpstr>AngularJS Directives </vt:lpstr>
      <vt:lpstr>Advantages of Angular </vt:lpstr>
      <vt:lpstr>Limitations of Angular </vt:lpstr>
      <vt:lpstr>Companies Using Angular </vt:lpstr>
      <vt:lpstr>Creating Your First Angular Application </vt:lpstr>
      <vt:lpstr>Angular Components </vt:lpstr>
      <vt:lpstr>Angular Data Binding</vt:lpstr>
      <vt:lpstr>Types of Data Binding</vt:lpstr>
      <vt:lpstr>Angular Service</vt:lpstr>
      <vt:lpstr>Features of Angular Service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LAVANYA S</dc:creator>
  <cp:lastModifiedBy>LAVANYA S</cp:lastModifiedBy>
  <cp:revision>14</cp:revision>
  <dcterms:created xsi:type="dcterms:W3CDTF">2022-09-27T02:16:19Z</dcterms:created>
  <dcterms:modified xsi:type="dcterms:W3CDTF">2023-05-10T03:36:53Z</dcterms:modified>
</cp:coreProperties>
</file>

<file path=docProps/thumbnail.jpeg>
</file>